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0260013" cy="1828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DD534AB7-EBC0-4B51-B0B4-4A88DCF28FEF}">
          <p14:sldIdLst>
            <p14:sldId id="25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2E4C6C"/>
    <a:srgbClr val="FFFFFF"/>
    <a:srgbClr val="2D536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3" d="100"/>
          <a:sy n="43" d="100"/>
        </p:scale>
        <p:origin x="269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874CE9-FDDC-478D-A195-24C3A4BD6100}" type="datetimeFigureOut">
              <a:rPr lang="es-PY" smtClean="0"/>
              <a:t>11/07/2025</a:t>
            </a:fld>
            <a:endParaRPr lang="es-PY"/>
          </a:p>
        </p:txBody>
      </p:sp>
      <p:sp>
        <p:nvSpPr>
          <p:cNvPr id="4" name="Marcador de imagen de diapositiva 3"/>
          <p:cNvSpPr>
            <a:spLocks noGrp="1" noRot="1" noChangeAspect="1"/>
          </p:cNvSpPr>
          <p:nvPr>
            <p:ph type="sldImg" idx="2"/>
          </p:nvPr>
        </p:nvSpPr>
        <p:spPr>
          <a:xfrm>
            <a:off x="2563813" y="1143000"/>
            <a:ext cx="1730375" cy="3086100"/>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51759E-0E87-4C47-9B2B-7050BEB6B06B}" type="slidenum">
              <a:rPr lang="es-PY" smtClean="0"/>
              <a:t>‹Nº›</a:t>
            </a:fld>
            <a:endParaRPr lang="es-PY"/>
          </a:p>
        </p:txBody>
      </p:sp>
    </p:spTree>
    <p:extLst>
      <p:ext uri="{BB962C8B-B14F-4D97-AF65-F5344CB8AC3E}">
        <p14:creationId xmlns:p14="http://schemas.microsoft.com/office/powerpoint/2010/main" val="128314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dirty="0"/>
          </a:p>
        </p:txBody>
      </p:sp>
      <p:sp>
        <p:nvSpPr>
          <p:cNvPr id="4" name="Marcador de número de diapositiva 3"/>
          <p:cNvSpPr>
            <a:spLocks noGrp="1"/>
          </p:cNvSpPr>
          <p:nvPr>
            <p:ph type="sldNum" sz="quarter" idx="5"/>
          </p:nvPr>
        </p:nvSpPr>
        <p:spPr/>
        <p:txBody>
          <a:bodyPr/>
          <a:lstStyle/>
          <a:p>
            <a:fld id="{BF51759E-0E87-4C47-9B2B-7050BEB6B06B}" type="slidenum">
              <a:rPr lang="es-PY" smtClean="0"/>
              <a:t>1</a:t>
            </a:fld>
            <a:endParaRPr lang="es-PY"/>
          </a:p>
        </p:txBody>
      </p:sp>
    </p:spTree>
    <p:extLst>
      <p:ext uri="{BB962C8B-B14F-4D97-AF65-F5344CB8AC3E}">
        <p14:creationId xmlns:p14="http://schemas.microsoft.com/office/powerpoint/2010/main" val="3006153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7/11/2025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7/11/2025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7/11/2025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7/11/2025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60000" y="301821"/>
            <a:ext cx="6877050" cy="1015663"/>
          </a:xfrm>
          <a:prstGeom prst="rect">
            <a:avLst/>
          </a:prstGeom>
          <a:noFill/>
        </p:spPr>
        <p:txBody>
          <a:bodyPr wrap="square">
            <a:spAutoFit/>
          </a:bodyPr>
          <a:lstStyle/>
          <a:p>
            <a:pPr>
              <a:defRPr sz="7200" b="1">
                <a:solidFill>
                  <a:srgbClr val="FFFFFF"/>
                </a:solidFill>
              </a:defRPr>
            </a:pPr>
            <a:r>
              <a:rPr sz="2000" dirty="0"/>
              <a:t>TÍTULO DEL PÓSTER</a:t>
            </a:r>
            <a:r>
              <a:rPr lang="es-PY" sz="2000" dirty="0"/>
              <a:t>: EN ESTE LUGAR DEBE COLOCAR EL NOMBRE DEL TEMA A PRESENTAR EN EL POSTER – PUEDE ADECUAR EL TAMAÑO SEGÚN LA CANTIDAD DE PALABRAS</a:t>
            </a:r>
            <a:endParaRPr sz="2000" dirty="0"/>
          </a:p>
        </p:txBody>
      </p:sp>
      <p:sp>
        <p:nvSpPr>
          <p:cNvPr id="4" name="TextBox 3"/>
          <p:cNvSpPr txBox="1"/>
          <p:nvPr/>
        </p:nvSpPr>
        <p:spPr>
          <a:xfrm>
            <a:off x="360000" y="1307855"/>
            <a:ext cx="6703739" cy="954107"/>
          </a:xfrm>
          <a:prstGeom prst="rect">
            <a:avLst/>
          </a:prstGeom>
          <a:noFill/>
        </p:spPr>
        <p:txBody>
          <a:bodyPr wrap="square">
            <a:spAutoFit/>
          </a:bodyPr>
          <a:lstStyle/>
          <a:p>
            <a:pPr algn="just">
              <a:defRPr sz="4800">
                <a:solidFill>
                  <a:srgbClr val="FFFFFF"/>
                </a:solidFill>
              </a:defRPr>
            </a:pPr>
            <a:r>
              <a:rPr lang="es-PY" sz="1400" dirty="0"/>
              <a:t>En este apartado debe colocar los autores indicando: </a:t>
            </a:r>
          </a:p>
          <a:p>
            <a:pPr algn="just">
              <a:defRPr sz="4800">
                <a:solidFill>
                  <a:srgbClr val="FFFFFF"/>
                </a:solidFill>
              </a:defRPr>
            </a:pPr>
            <a:r>
              <a:rPr lang="es-PY" sz="1400" dirty="0"/>
              <a:t>Apellidos, Nombres</a:t>
            </a:r>
            <a:r>
              <a:rPr lang="es-PY" sz="1400" baseline="30000" dirty="0"/>
              <a:t>1</a:t>
            </a:r>
            <a:r>
              <a:rPr lang="es-PY" sz="1400" dirty="0"/>
              <a:t>; Apellidos, Nombres</a:t>
            </a:r>
            <a:r>
              <a:rPr lang="es-PY" sz="1400" baseline="30000" dirty="0"/>
              <a:t>2</a:t>
            </a:r>
            <a:r>
              <a:rPr lang="es-PY" sz="1400" dirty="0"/>
              <a:t>; Apellidos, Nombres</a:t>
            </a:r>
            <a:r>
              <a:rPr lang="es-PY" sz="1400" baseline="30000" dirty="0"/>
              <a:t>3</a:t>
            </a:r>
            <a:r>
              <a:rPr lang="es-PY" sz="1400" dirty="0"/>
              <a:t>; </a:t>
            </a:r>
          </a:p>
          <a:p>
            <a:pPr algn="just">
              <a:defRPr sz="4800">
                <a:solidFill>
                  <a:srgbClr val="FFFFFF"/>
                </a:solidFill>
              </a:defRPr>
            </a:pPr>
            <a:r>
              <a:rPr lang="es-PY" sz="1400" dirty="0"/>
              <a:t>Apellidos, Nombres</a:t>
            </a:r>
            <a:r>
              <a:rPr lang="es-PY" sz="1400" baseline="30000" dirty="0"/>
              <a:t>1</a:t>
            </a:r>
            <a:r>
              <a:rPr lang="es-PY" sz="1400" dirty="0"/>
              <a:t>; Apellidos, Nombres</a:t>
            </a:r>
            <a:r>
              <a:rPr lang="es-PY" sz="1400" baseline="30000" dirty="0"/>
              <a:t>2</a:t>
            </a:r>
            <a:r>
              <a:rPr lang="es-PY" sz="1400" dirty="0"/>
              <a:t>; Apellidos, Nombres</a:t>
            </a:r>
            <a:r>
              <a:rPr lang="es-PY" sz="1400" baseline="30000" dirty="0"/>
              <a:t>3</a:t>
            </a:r>
            <a:r>
              <a:rPr lang="es-PY" sz="1400" dirty="0"/>
              <a:t>; Apellidos, Nombres</a:t>
            </a:r>
            <a:r>
              <a:rPr lang="es-PY" sz="1400" baseline="30000" dirty="0"/>
              <a:t>1</a:t>
            </a:r>
            <a:r>
              <a:rPr lang="es-PY" sz="1400" dirty="0"/>
              <a:t>; Apellidos, Nombres</a:t>
            </a:r>
            <a:r>
              <a:rPr lang="es-PY" sz="1400" baseline="30000" dirty="0"/>
              <a:t>2</a:t>
            </a:r>
            <a:endParaRPr sz="1400" baseline="30000" dirty="0"/>
          </a:p>
        </p:txBody>
      </p:sp>
      <p:sp>
        <p:nvSpPr>
          <p:cNvPr id="7" name="TextBox 6"/>
          <p:cNvSpPr txBox="1"/>
          <p:nvPr/>
        </p:nvSpPr>
        <p:spPr>
          <a:xfrm>
            <a:off x="5054357" y="16195946"/>
            <a:ext cx="2775813" cy="461665"/>
          </a:xfrm>
          <a:prstGeom prst="rect">
            <a:avLst/>
          </a:prstGeom>
          <a:noFill/>
        </p:spPr>
        <p:txBody>
          <a:bodyPr wrap="square">
            <a:spAutoFit/>
          </a:bodyPr>
          <a:lstStyle/>
          <a:p>
            <a:pPr>
              <a:defRPr sz="2600"/>
            </a:pPr>
            <a:r>
              <a:rPr sz="1200" dirty="0" err="1"/>
              <a:t>Contacto</a:t>
            </a:r>
            <a:r>
              <a:rPr lang="es-PY" sz="1200" dirty="0"/>
              <a:t>: contacto@contacto.com</a:t>
            </a:r>
          </a:p>
          <a:p>
            <a:pPr>
              <a:defRPr sz="2600"/>
            </a:pPr>
            <a:r>
              <a:rPr sz="1200" dirty="0"/>
              <a:t>Redes </a:t>
            </a:r>
            <a:r>
              <a:rPr sz="1200" dirty="0" err="1"/>
              <a:t>sociales</a:t>
            </a:r>
            <a:r>
              <a:rPr lang="es-PY" sz="1200" dirty="0"/>
              <a:t>: @</a:t>
            </a:r>
            <a:r>
              <a:rPr lang="es-PY" sz="1200" dirty="0" err="1"/>
              <a:t>perfilderedsocial</a:t>
            </a:r>
            <a:endParaRPr lang="es-PY" sz="1200" dirty="0"/>
          </a:p>
        </p:txBody>
      </p:sp>
      <p:sp>
        <p:nvSpPr>
          <p:cNvPr id="8" name="Rectangle 3">
            <a:extLst>
              <a:ext uri="{FF2B5EF4-FFF2-40B4-BE49-F238E27FC236}">
                <a16:creationId xmlns:a16="http://schemas.microsoft.com/office/drawing/2014/main" id="{0DF6869A-7812-4618-AB7D-5882B7149E9A}"/>
              </a:ext>
            </a:extLst>
          </p:cNvPr>
          <p:cNvSpPr>
            <a:spLocks noChangeArrowheads="1"/>
          </p:cNvSpPr>
          <p:nvPr/>
        </p:nvSpPr>
        <p:spPr bwMode="auto">
          <a:xfrm>
            <a:off x="0" y="0"/>
            <a:ext cx="10260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17" name="TextBox 3">
            <a:extLst>
              <a:ext uri="{FF2B5EF4-FFF2-40B4-BE49-F238E27FC236}">
                <a16:creationId xmlns:a16="http://schemas.microsoft.com/office/drawing/2014/main" id="{EC6BE692-75B0-49E7-944A-E23611CB2DC9}"/>
              </a:ext>
            </a:extLst>
          </p:cNvPr>
          <p:cNvSpPr txBox="1"/>
          <p:nvPr/>
        </p:nvSpPr>
        <p:spPr>
          <a:xfrm>
            <a:off x="360000" y="2261962"/>
            <a:ext cx="6703739" cy="769441"/>
          </a:xfrm>
          <a:prstGeom prst="rect">
            <a:avLst/>
          </a:prstGeom>
          <a:noFill/>
        </p:spPr>
        <p:txBody>
          <a:bodyPr wrap="square">
            <a:spAutoFit/>
          </a:bodyPr>
          <a:lstStyle/>
          <a:p>
            <a:pPr algn="just">
              <a:defRPr sz="4800">
                <a:solidFill>
                  <a:srgbClr val="FFFFFF"/>
                </a:solidFill>
              </a:defRPr>
            </a:pPr>
            <a:r>
              <a:rPr lang="es-PY" sz="1100" dirty="0"/>
              <a:t>Agregar en este apartado la filiación del Instituto donde el autor pertenece</a:t>
            </a:r>
          </a:p>
          <a:p>
            <a:pPr algn="just">
              <a:defRPr sz="4800">
                <a:solidFill>
                  <a:srgbClr val="FFFFFF"/>
                </a:solidFill>
              </a:defRPr>
            </a:pPr>
            <a:r>
              <a:rPr lang="es-PY" sz="1100" baseline="30000" dirty="0"/>
              <a:t>1</a:t>
            </a:r>
            <a:r>
              <a:rPr lang="es-PY" sz="1100" dirty="0"/>
              <a:t> Nombre de la Institución o Universidad</a:t>
            </a:r>
          </a:p>
          <a:p>
            <a:pPr algn="just">
              <a:defRPr sz="4800">
                <a:solidFill>
                  <a:srgbClr val="FFFFFF"/>
                </a:solidFill>
              </a:defRPr>
            </a:pPr>
            <a:r>
              <a:rPr lang="es-PY" sz="1100" baseline="30000" dirty="0"/>
              <a:t>1</a:t>
            </a:r>
            <a:r>
              <a:rPr lang="es-PY" sz="1100" dirty="0"/>
              <a:t> Nombre de la Institución o Universidad</a:t>
            </a:r>
          </a:p>
          <a:p>
            <a:pPr algn="just">
              <a:defRPr sz="4800">
                <a:solidFill>
                  <a:srgbClr val="FFFFFF"/>
                </a:solidFill>
              </a:defRPr>
            </a:pPr>
            <a:r>
              <a:rPr lang="es-PY" sz="1100" baseline="30000" dirty="0"/>
              <a:t>1</a:t>
            </a:r>
            <a:r>
              <a:rPr lang="es-PY" sz="1100" dirty="0"/>
              <a:t> Nombre de la Institución o Universidad</a:t>
            </a:r>
          </a:p>
        </p:txBody>
      </p:sp>
      <p:sp>
        <p:nvSpPr>
          <p:cNvPr id="13" name="Rectángulo: esquinas redondeadas 12">
            <a:extLst>
              <a:ext uri="{FF2B5EF4-FFF2-40B4-BE49-F238E27FC236}">
                <a16:creationId xmlns:a16="http://schemas.microsoft.com/office/drawing/2014/main" id="{AD7FAEFE-4C27-4DC0-AC4B-79AF465B5815}"/>
              </a:ext>
            </a:extLst>
          </p:cNvPr>
          <p:cNvSpPr/>
          <p:nvPr/>
        </p:nvSpPr>
        <p:spPr>
          <a:xfrm>
            <a:off x="7708245" y="14749534"/>
            <a:ext cx="1837099" cy="1754326"/>
          </a:xfrm>
          <a:prstGeom prst="roundRect">
            <a:avLst/>
          </a:prstGeom>
          <a:solidFill>
            <a:schemeClr val="bg1"/>
          </a:solidFill>
          <a:ln w="139700">
            <a:solidFill>
              <a:srgbClr val="2E4C6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PY"/>
          </a:p>
        </p:txBody>
      </p:sp>
      <p:pic>
        <p:nvPicPr>
          <p:cNvPr id="1026" name="Picture 2" descr="La Nueva Tecnología De Código De Barras Llamado Código QR Este Ejemplo De  Código Se Traduce Literalmente Como El Texto Siguiente Fotos, retratos,  imágenes y fotografía de archivo libres de derecho. Image">
            <a:extLst>
              <a:ext uri="{FF2B5EF4-FFF2-40B4-BE49-F238E27FC236}">
                <a16:creationId xmlns:a16="http://schemas.microsoft.com/office/drawing/2014/main" id="{7864107C-ED86-4824-B21B-8A2163BB87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52096" y="14924045"/>
            <a:ext cx="1402749" cy="1402749"/>
          </a:xfrm>
          <a:prstGeom prst="rect">
            <a:avLst/>
          </a:prstGeom>
          <a:noFill/>
          <a:extLst>
            <a:ext uri="{909E8E84-426E-40DD-AFC4-6F175D3DCCD1}">
              <a14:hiddenFill xmlns:a14="http://schemas.microsoft.com/office/drawing/2010/main">
                <a:solidFill>
                  <a:srgbClr val="FFFFFF"/>
                </a:solidFill>
              </a14:hiddenFill>
            </a:ext>
          </a:extLst>
        </p:spPr>
      </p:pic>
      <p:sp>
        <p:nvSpPr>
          <p:cNvPr id="19" name="Rectángulo 18">
            <a:extLst>
              <a:ext uri="{FF2B5EF4-FFF2-40B4-BE49-F238E27FC236}">
                <a16:creationId xmlns:a16="http://schemas.microsoft.com/office/drawing/2014/main" id="{866266E7-5C38-4850-BC5F-69ECFF306941}"/>
              </a:ext>
            </a:extLst>
          </p:cNvPr>
          <p:cNvSpPr/>
          <p:nvPr/>
        </p:nvSpPr>
        <p:spPr>
          <a:xfrm>
            <a:off x="7952096" y="15428758"/>
            <a:ext cx="1376072" cy="461665"/>
          </a:xfrm>
          <a:prstGeom prst="rect">
            <a:avLst/>
          </a:prstGeom>
          <a:ln w="76200"/>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es-ES" sz="2400" b="0" cap="none" spc="0" dirty="0">
                <a:ln w="0"/>
                <a:solidFill>
                  <a:schemeClr val="tx1"/>
                </a:solidFill>
                <a:effectLst>
                  <a:outerShdw blurRad="38100" dist="19050" dir="2700000" algn="tl" rotWithShape="0">
                    <a:schemeClr val="dk1">
                      <a:alpha val="40000"/>
                    </a:schemeClr>
                  </a:outerShdw>
                </a:effectLst>
              </a:rPr>
              <a:t>EJEMPLO</a:t>
            </a:r>
          </a:p>
        </p:txBody>
      </p:sp>
      <p:sp>
        <p:nvSpPr>
          <p:cNvPr id="21" name="Rectángulo 20">
            <a:extLst>
              <a:ext uri="{FF2B5EF4-FFF2-40B4-BE49-F238E27FC236}">
                <a16:creationId xmlns:a16="http://schemas.microsoft.com/office/drawing/2014/main" id="{42932961-65C6-4D40-BEA5-02D3997F2E57}"/>
              </a:ext>
            </a:extLst>
          </p:cNvPr>
          <p:cNvSpPr/>
          <p:nvPr/>
        </p:nvSpPr>
        <p:spPr>
          <a:xfrm>
            <a:off x="614000" y="4061559"/>
            <a:ext cx="4516006" cy="2905298"/>
          </a:xfrm>
          <a:prstGeom prst="rect">
            <a:avLst/>
          </a:prstGeom>
          <a:solidFill>
            <a:schemeClr val="bg1">
              <a:lumMod val="85000"/>
              <a:alpha val="1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PY" sz="1600" dirty="0">
                <a:solidFill>
                  <a:schemeClr val="tx1"/>
                </a:solidFill>
              </a:rPr>
              <a:t>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Aquí Escribir la introducción </a:t>
            </a:r>
            <a:endParaRPr lang="es-PY" dirty="0">
              <a:solidFill>
                <a:schemeClr val="tx1"/>
              </a:solidFill>
            </a:endParaRPr>
          </a:p>
        </p:txBody>
      </p:sp>
      <p:sp>
        <p:nvSpPr>
          <p:cNvPr id="22" name="Rectángulo 21">
            <a:extLst>
              <a:ext uri="{FF2B5EF4-FFF2-40B4-BE49-F238E27FC236}">
                <a16:creationId xmlns:a16="http://schemas.microsoft.com/office/drawing/2014/main" id="{A0837195-FCBB-4485-93BB-B0789513F0DD}"/>
              </a:ext>
            </a:extLst>
          </p:cNvPr>
          <p:cNvSpPr/>
          <p:nvPr/>
        </p:nvSpPr>
        <p:spPr>
          <a:xfrm>
            <a:off x="642288" y="3415228"/>
            <a:ext cx="4506698" cy="646331"/>
          </a:xfrm>
          <a:prstGeom prst="rect">
            <a:avLst/>
          </a:prstGeom>
          <a:solidFill>
            <a:srgbClr val="006666">
              <a:alpha val="20000"/>
            </a:srgbClr>
          </a:solidFill>
        </p:spPr>
        <p:txBody>
          <a:bodyPr wrap="square" lIns="91440" tIns="45720" rIns="91440" bIns="45720">
            <a:spAutoFit/>
          </a:bodyPr>
          <a:lstStyle/>
          <a:p>
            <a:r>
              <a:rPr lang="es-ES" sz="3600" b="1" dirty="0">
                <a:ln w="0"/>
                <a:effectLst>
                  <a:outerShdw blurRad="38100" dist="19050" dir="2700000" algn="tl" rotWithShape="0">
                    <a:schemeClr val="dk1">
                      <a:alpha val="40000"/>
                    </a:schemeClr>
                  </a:outerShdw>
                </a:effectLst>
              </a:rPr>
              <a:t>INTRODUCCION</a:t>
            </a:r>
            <a:endParaRPr lang="es-ES" sz="3600" b="1" cap="none" spc="0" dirty="0">
              <a:ln w="0"/>
              <a:solidFill>
                <a:schemeClr val="tx1"/>
              </a:solidFill>
              <a:effectLst>
                <a:outerShdw blurRad="38100" dist="19050" dir="2700000" algn="tl" rotWithShape="0">
                  <a:schemeClr val="dk1">
                    <a:alpha val="40000"/>
                  </a:schemeClr>
                </a:outerShdw>
              </a:effectLst>
            </a:endParaRPr>
          </a:p>
        </p:txBody>
      </p:sp>
      <p:sp>
        <p:nvSpPr>
          <p:cNvPr id="27" name="Rectángulo 26">
            <a:extLst>
              <a:ext uri="{FF2B5EF4-FFF2-40B4-BE49-F238E27FC236}">
                <a16:creationId xmlns:a16="http://schemas.microsoft.com/office/drawing/2014/main" id="{08BFDAF7-ADAF-46A2-B5E5-9CEA91111253}"/>
              </a:ext>
            </a:extLst>
          </p:cNvPr>
          <p:cNvSpPr/>
          <p:nvPr/>
        </p:nvSpPr>
        <p:spPr>
          <a:xfrm>
            <a:off x="5211262" y="4061559"/>
            <a:ext cx="4516006" cy="2905298"/>
          </a:xfrm>
          <a:prstGeom prst="rect">
            <a:avLst/>
          </a:prstGeom>
          <a:solidFill>
            <a:schemeClr val="bg1">
              <a:lumMod val="85000"/>
              <a:alpha val="1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PY" sz="1600" dirty="0">
                <a:solidFill>
                  <a:schemeClr val="tx1"/>
                </a:solidFill>
              </a:rPr>
              <a:t>Aquí Escribir el Objetivo Aquí Escribir el Objetivo </a:t>
            </a:r>
            <a:r>
              <a:rPr lang="es-PY" dirty="0">
                <a:solidFill>
                  <a:schemeClr val="tx1"/>
                </a:solidFill>
              </a:rPr>
              <a:t>Aquí Escribir el Objetivo Aquí Escribir el Objetivo Aquí Escribir el Objetivo Aquí Escribir el Objetivo Aquí Escribir el Objetivo Aquí Escribir el Objetivo Aquí Escribir el Objetivo Aquí Escribir el Objetivo Aquí Escribir el Objetivo Aquí Escribir el Objetivo Aquí Escribir el Objetivo Aquí Escribir el Objetivo Aquí Escribir el Objetivo </a:t>
            </a:r>
          </a:p>
        </p:txBody>
      </p:sp>
      <p:sp>
        <p:nvSpPr>
          <p:cNvPr id="28" name="Rectángulo 27">
            <a:extLst>
              <a:ext uri="{FF2B5EF4-FFF2-40B4-BE49-F238E27FC236}">
                <a16:creationId xmlns:a16="http://schemas.microsoft.com/office/drawing/2014/main" id="{0E3B4BD4-4A68-45E8-9235-D9AD1E06AB1B}"/>
              </a:ext>
            </a:extLst>
          </p:cNvPr>
          <p:cNvSpPr/>
          <p:nvPr/>
        </p:nvSpPr>
        <p:spPr>
          <a:xfrm>
            <a:off x="5203518" y="3415228"/>
            <a:ext cx="4541276" cy="646331"/>
          </a:xfrm>
          <a:prstGeom prst="rect">
            <a:avLst/>
          </a:prstGeom>
          <a:solidFill>
            <a:srgbClr val="006666">
              <a:alpha val="20000"/>
            </a:srgbClr>
          </a:solidFill>
        </p:spPr>
        <p:txBody>
          <a:bodyPr wrap="square" lIns="91440" tIns="45720" rIns="91440" bIns="45720">
            <a:spAutoFit/>
          </a:bodyPr>
          <a:lstStyle/>
          <a:p>
            <a:r>
              <a:rPr lang="es-ES" sz="3600" b="1" dirty="0">
                <a:ln w="0"/>
                <a:effectLst>
                  <a:outerShdw blurRad="38100" dist="19050" dir="2700000" algn="tl" rotWithShape="0">
                    <a:schemeClr val="dk1">
                      <a:alpha val="40000"/>
                    </a:schemeClr>
                  </a:outerShdw>
                </a:effectLst>
              </a:rPr>
              <a:t>OBJETIVO</a:t>
            </a:r>
            <a:endParaRPr lang="es-ES" sz="3600" b="1" cap="none" spc="0" dirty="0">
              <a:ln w="0"/>
              <a:solidFill>
                <a:schemeClr val="tx1"/>
              </a:solidFill>
              <a:effectLst>
                <a:outerShdw blurRad="38100" dist="19050" dir="2700000" algn="tl" rotWithShape="0">
                  <a:schemeClr val="dk1">
                    <a:alpha val="40000"/>
                  </a:schemeClr>
                </a:outerShdw>
              </a:effectLst>
            </a:endParaRPr>
          </a:p>
        </p:txBody>
      </p:sp>
      <p:sp>
        <p:nvSpPr>
          <p:cNvPr id="30" name="Rectángulo 29">
            <a:extLst>
              <a:ext uri="{FF2B5EF4-FFF2-40B4-BE49-F238E27FC236}">
                <a16:creationId xmlns:a16="http://schemas.microsoft.com/office/drawing/2014/main" id="{62DA6366-E90A-45A8-B87F-DA032CB73553}"/>
              </a:ext>
            </a:extLst>
          </p:cNvPr>
          <p:cNvSpPr/>
          <p:nvPr/>
        </p:nvSpPr>
        <p:spPr>
          <a:xfrm>
            <a:off x="614001" y="7791278"/>
            <a:ext cx="9113267" cy="1814458"/>
          </a:xfrm>
          <a:prstGeom prst="rect">
            <a:avLst/>
          </a:prstGeom>
          <a:solidFill>
            <a:schemeClr val="bg1">
              <a:lumMod val="85000"/>
              <a:alpha val="1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PY" sz="1600" dirty="0">
                <a:solidFill>
                  <a:schemeClr val="tx1"/>
                </a:solidFill>
              </a:rPr>
              <a:t>Aquí Escribir </a:t>
            </a:r>
            <a:r>
              <a:rPr lang="es-PY" sz="1600" dirty="0" err="1">
                <a:solidFill>
                  <a:schemeClr val="tx1"/>
                </a:solidFill>
              </a:rPr>
              <a:t>Metodos</a:t>
            </a:r>
            <a:r>
              <a:rPr lang="es-PY" sz="1600" dirty="0">
                <a:solidFill>
                  <a:schemeClr val="tx1"/>
                </a:solidFill>
              </a:rPr>
              <a:t> Aquí Escribir </a:t>
            </a:r>
            <a:r>
              <a:rPr lang="es-PY" sz="1600" dirty="0" err="1">
                <a:solidFill>
                  <a:schemeClr val="tx1"/>
                </a:solidFill>
              </a:rPr>
              <a:t>Metodos</a:t>
            </a:r>
            <a:r>
              <a:rPr lang="es-PY" sz="1600" dirty="0">
                <a:solidFill>
                  <a:schemeClr val="tx1"/>
                </a:solidFill>
              </a:rPr>
              <a:t> </a:t>
            </a:r>
            <a:r>
              <a:rPr lang="es-PY" dirty="0">
                <a:solidFill>
                  <a:schemeClr val="tx1"/>
                </a:solidFill>
              </a:rPr>
              <a:t>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Aquí Escribir </a:t>
            </a:r>
            <a:r>
              <a:rPr lang="es-PY" dirty="0" err="1">
                <a:solidFill>
                  <a:schemeClr val="tx1"/>
                </a:solidFill>
              </a:rPr>
              <a:t>Metodos</a:t>
            </a:r>
            <a:r>
              <a:rPr lang="es-PY" dirty="0">
                <a:solidFill>
                  <a:schemeClr val="tx1"/>
                </a:solidFill>
              </a:rPr>
              <a:t> </a:t>
            </a:r>
          </a:p>
        </p:txBody>
      </p:sp>
      <p:sp>
        <p:nvSpPr>
          <p:cNvPr id="31" name="Rectángulo 30">
            <a:extLst>
              <a:ext uri="{FF2B5EF4-FFF2-40B4-BE49-F238E27FC236}">
                <a16:creationId xmlns:a16="http://schemas.microsoft.com/office/drawing/2014/main" id="{63A078CA-E6FF-4FA9-8362-9E8248C13842}"/>
              </a:ext>
            </a:extLst>
          </p:cNvPr>
          <p:cNvSpPr/>
          <p:nvPr/>
        </p:nvSpPr>
        <p:spPr>
          <a:xfrm>
            <a:off x="614000" y="7046283"/>
            <a:ext cx="9130793" cy="646331"/>
          </a:xfrm>
          <a:prstGeom prst="rect">
            <a:avLst/>
          </a:prstGeom>
          <a:solidFill>
            <a:srgbClr val="006666">
              <a:alpha val="20000"/>
            </a:srgbClr>
          </a:solidFill>
        </p:spPr>
        <p:txBody>
          <a:bodyPr wrap="square" lIns="91440" tIns="45720" rIns="91440" bIns="45720">
            <a:spAutoFit/>
          </a:bodyPr>
          <a:lstStyle/>
          <a:p>
            <a:r>
              <a:rPr lang="es-ES" sz="3600" b="1" dirty="0">
                <a:ln w="0"/>
                <a:effectLst>
                  <a:outerShdw blurRad="38100" dist="19050" dir="2700000" algn="tl" rotWithShape="0">
                    <a:schemeClr val="dk1">
                      <a:alpha val="40000"/>
                    </a:schemeClr>
                  </a:outerShdw>
                </a:effectLst>
              </a:rPr>
              <a:t>MATERIALES Y METODOS</a:t>
            </a:r>
            <a:endParaRPr lang="es-ES" sz="3600" b="1" cap="none" spc="0" dirty="0">
              <a:ln w="0"/>
              <a:solidFill>
                <a:schemeClr val="tx1"/>
              </a:solidFill>
              <a:effectLst>
                <a:outerShdw blurRad="38100" dist="19050" dir="2700000" algn="tl" rotWithShape="0">
                  <a:schemeClr val="dk1">
                    <a:alpha val="40000"/>
                  </a:schemeClr>
                </a:outerShdw>
              </a:effectLst>
            </a:endParaRPr>
          </a:p>
        </p:txBody>
      </p:sp>
      <p:sp>
        <p:nvSpPr>
          <p:cNvPr id="36" name="Rectángulo 35">
            <a:extLst>
              <a:ext uri="{FF2B5EF4-FFF2-40B4-BE49-F238E27FC236}">
                <a16:creationId xmlns:a16="http://schemas.microsoft.com/office/drawing/2014/main" id="{BAC9C247-1FB7-46DD-A809-DBEE412DD335}"/>
              </a:ext>
            </a:extLst>
          </p:cNvPr>
          <p:cNvSpPr/>
          <p:nvPr/>
        </p:nvSpPr>
        <p:spPr>
          <a:xfrm>
            <a:off x="614000" y="10421565"/>
            <a:ext cx="4516006" cy="2912535"/>
          </a:xfrm>
          <a:prstGeom prst="rect">
            <a:avLst/>
          </a:prstGeom>
          <a:solidFill>
            <a:schemeClr val="bg1">
              <a:lumMod val="85000"/>
              <a:alpha val="1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PY" sz="1600" dirty="0">
                <a:solidFill>
                  <a:schemeClr val="tx1"/>
                </a:solidFill>
              </a:rPr>
              <a:t>Aquí Escribir los resultados </a:t>
            </a:r>
            <a:r>
              <a:rPr lang="es-PY" dirty="0">
                <a:solidFill>
                  <a:schemeClr val="tx1"/>
                </a:solidFill>
              </a:rPr>
              <a:t>Aquí Escribir los resultados Aquí Escribir los resultados Aquí Escribir los resultados Aquí Escribir los resultados Aquí Escribir los resultados Aquí Escribir los resultados Aquí Escribir los resultados Aquí Escribir los resultados Aquí Escribir los </a:t>
            </a:r>
            <a:r>
              <a:rPr lang="es-PY" dirty="0" err="1">
                <a:solidFill>
                  <a:schemeClr val="tx1"/>
                </a:solidFill>
              </a:rPr>
              <a:t>resultadosAquí</a:t>
            </a:r>
            <a:r>
              <a:rPr lang="es-PY" dirty="0">
                <a:solidFill>
                  <a:schemeClr val="tx1"/>
                </a:solidFill>
              </a:rPr>
              <a:t> Escribir los resultados</a:t>
            </a:r>
          </a:p>
          <a:p>
            <a:pPr algn="just"/>
            <a:endParaRPr lang="es-PY" dirty="0">
              <a:solidFill>
                <a:schemeClr val="tx1"/>
              </a:solidFill>
            </a:endParaRPr>
          </a:p>
        </p:txBody>
      </p:sp>
      <p:sp>
        <p:nvSpPr>
          <p:cNvPr id="37" name="Rectángulo 36">
            <a:extLst>
              <a:ext uri="{FF2B5EF4-FFF2-40B4-BE49-F238E27FC236}">
                <a16:creationId xmlns:a16="http://schemas.microsoft.com/office/drawing/2014/main" id="{00AE194A-2E7A-466E-AC1D-2F604622CD20}"/>
              </a:ext>
            </a:extLst>
          </p:cNvPr>
          <p:cNvSpPr/>
          <p:nvPr/>
        </p:nvSpPr>
        <p:spPr>
          <a:xfrm>
            <a:off x="618934" y="9690485"/>
            <a:ext cx="4490443" cy="646331"/>
          </a:xfrm>
          <a:prstGeom prst="rect">
            <a:avLst/>
          </a:prstGeom>
          <a:solidFill>
            <a:srgbClr val="006666">
              <a:alpha val="20000"/>
            </a:srgbClr>
          </a:solidFill>
        </p:spPr>
        <p:txBody>
          <a:bodyPr wrap="square" lIns="91440" tIns="45720" rIns="91440" bIns="45720">
            <a:spAutoFit/>
          </a:bodyPr>
          <a:lstStyle/>
          <a:p>
            <a:r>
              <a:rPr lang="es-ES" sz="3600" b="1" dirty="0">
                <a:ln w="0"/>
                <a:effectLst>
                  <a:outerShdw blurRad="38100" dist="19050" dir="2700000" algn="tl" rotWithShape="0">
                    <a:schemeClr val="dk1">
                      <a:alpha val="40000"/>
                    </a:schemeClr>
                  </a:outerShdw>
                </a:effectLst>
              </a:rPr>
              <a:t>RESULTADOS</a:t>
            </a:r>
            <a:endParaRPr lang="es-ES" sz="3600" b="1" cap="none" spc="0" dirty="0">
              <a:ln w="0"/>
              <a:solidFill>
                <a:schemeClr val="tx1"/>
              </a:solidFill>
              <a:effectLst>
                <a:outerShdw blurRad="38100" dist="19050" dir="2700000" algn="tl" rotWithShape="0">
                  <a:schemeClr val="dk1">
                    <a:alpha val="40000"/>
                  </a:schemeClr>
                </a:outerShdw>
              </a:effectLst>
            </a:endParaRPr>
          </a:p>
        </p:txBody>
      </p:sp>
      <p:pic>
        <p:nvPicPr>
          <p:cNvPr id="24" name="Imagen 23">
            <a:extLst>
              <a:ext uri="{FF2B5EF4-FFF2-40B4-BE49-F238E27FC236}">
                <a16:creationId xmlns:a16="http://schemas.microsoft.com/office/drawing/2014/main" id="{3A649D02-0014-4DFF-BD95-7DC3164CDBD8}"/>
              </a:ext>
            </a:extLst>
          </p:cNvPr>
          <p:cNvPicPr>
            <a:picLocks noChangeAspect="1"/>
          </p:cNvPicPr>
          <p:nvPr/>
        </p:nvPicPr>
        <p:blipFill>
          <a:blip r:embed="rId5"/>
          <a:stretch>
            <a:fillRect/>
          </a:stretch>
        </p:blipFill>
        <p:spPr>
          <a:xfrm>
            <a:off x="5211262" y="10053057"/>
            <a:ext cx="4533532" cy="3308873"/>
          </a:xfrm>
          <a:prstGeom prst="rect">
            <a:avLst/>
          </a:prstGeom>
        </p:spPr>
      </p:pic>
      <p:sp>
        <p:nvSpPr>
          <p:cNvPr id="40" name="Rectángulo 39">
            <a:extLst>
              <a:ext uri="{FF2B5EF4-FFF2-40B4-BE49-F238E27FC236}">
                <a16:creationId xmlns:a16="http://schemas.microsoft.com/office/drawing/2014/main" id="{B05F7826-A3E4-4137-BF29-8A7E15DA459F}"/>
              </a:ext>
            </a:extLst>
          </p:cNvPr>
          <p:cNvSpPr/>
          <p:nvPr/>
        </p:nvSpPr>
        <p:spPr>
          <a:xfrm>
            <a:off x="614000" y="14087208"/>
            <a:ext cx="6656747" cy="1465398"/>
          </a:xfrm>
          <a:prstGeom prst="rect">
            <a:avLst/>
          </a:prstGeom>
          <a:solidFill>
            <a:schemeClr val="bg1">
              <a:lumMod val="85000"/>
              <a:alpha val="1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PY" sz="1600" dirty="0">
                <a:solidFill>
                  <a:schemeClr val="tx1"/>
                </a:solidFill>
              </a:rPr>
              <a:t>Aquí Escribir las conclusiones Aquí Escribir las conclusiones </a:t>
            </a:r>
            <a:r>
              <a:rPr lang="es-PY" dirty="0">
                <a:solidFill>
                  <a:schemeClr val="tx1"/>
                </a:solidFill>
              </a:rPr>
              <a:t>Aquí Escribir las conclusiones Aquí Escribir las conclusiones Aquí Escribir las conclusiones Aquí Escribir las conclusiones Aquí Escribir las conclusiones Aquí Escribir las conclusiones Aquí Escribir las conclusiones </a:t>
            </a:r>
          </a:p>
        </p:txBody>
      </p:sp>
      <p:sp>
        <p:nvSpPr>
          <p:cNvPr id="41" name="Rectángulo 40">
            <a:extLst>
              <a:ext uri="{FF2B5EF4-FFF2-40B4-BE49-F238E27FC236}">
                <a16:creationId xmlns:a16="http://schemas.microsoft.com/office/drawing/2014/main" id="{01C07566-7EE6-4157-AF51-445F815E7260}"/>
              </a:ext>
            </a:extLst>
          </p:cNvPr>
          <p:cNvSpPr/>
          <p:nvPr/>
        </p:nvSpPr>
        <p:spPr>
          <a:xfrm>
            <a:off x="617220" y="13407287"/>
            <a:ext cx="9110048" cy="646331"/>
          </a:xfrm>
          <a:prstGeom prst="rect">
            <a:avLst/>
          </a:prstGeom>
          <a:solidFill>
            <a:srgbClr val="006666">
              <a:alpha val="20000"/>
            </a:srgbClr>
          </a:solidFill>
        </p:spPr>
        <p:txBody>
          <a:bodyPr wrap="square" lIns="91440" tIns="45720" rIns="91440" bIns="45720">
            <a:spAutoFit/>
          </a:bodyPr>
          <a:lstStyle/>
          <a:p>
            <a:r>
              <a:rPr lang="es-ES" sz="3600" b="1" cap="none" spc="0" dirty="0">
                <a:ln w="0"/>
                <a:solidFill>
                  <a:schemeClr val="tx1"/>
                </a:solidFill>
                <a:effectLst>
                  <a:outerShdw blurRad="38100" dist="19050" dir="2700000" algn="tl" rotWithShape="0">
                    <a:schemeClr val="dk1">
                      <a:alpha val="40000"/>
                    </a:schemeClr>
                  </a:outerShdw>
                </a:effectLst>
              </a:rPr>
              <a:t>C</a:t>
            </a:r>
            <a:r>
              <a:rPr lang="es-ES" sz="3600" b="1" dirty="0">
                <a:ln w="0"/>
                <a:effectLst>
                  <a:outerShdw blurRad="38100" dist="19050" dir="2700000" algn="tl" rotWithShape="0">
                    <a:schemeClr val="dk1">
                      <a:alpha val="40000"/>
                    </a:schemeClr>
                  </a:outerShdw>
                </a:effectLst>
              </a:rPr>
              <a:t>ONCLUSIONES</a:t>
            </a:r>
            <a:endParaRPr lang="es-ES" sz="3600" b="1" cap="none" spc="0" dirty="0">
              <a:ln w="0"/>
              <a:solidFill>
                <a:schemeClr val="tx1"/>
              </a:solidFill>
              <a:effectLst>
                <a:outerShdw blurRad="38100" dist="19050" dir="2700000" algn="tl" rotWithShape="0">
                  <a:schemeClr val="dk1">
                    <a:alpha val="40000"/>
                  </a:schemeClr>
                </a:outerShdw>
              </a:effectLst>
            </a:endParaRPr>
          </a:p>
        </p:txBody>
      </p:sp>
      <p:sp>
        <p:nvSpPr>
          <p:cNvPr id="42" name="Rectángulo 41">
            <a:extLst>
              <a:ext uri="{FF2B5EF4-FFF2-40B4-BE49-F238E27FC236}">
                <a16:creationId xmlns:a16="http://schemas.microsoft.com/office/drawing/2014/main" id="{501C960D-309C-4E87-9748-AE34D38EEA0B}"/>
              </a:ext>
            </a:extLst>
          </p:cNvPr>
          <p:cNvSpPr/>
          <p:nvPr/>
        </p:nvSpPr>
        <p:spPr>
          <a:xfrm>
            <a:off x="642287" y="16129570"/>
            <a:ext cx="3442033" cy="609548"/>
          </a:xfrm>
          <a:prstGeom prst="rect">
            <a:avLst/>
          </a:prstGeom>
          <a:solidFill>
            <a:schemeClr val="bg1">
              <a:lumMod val="85000"/>
              <a:alpha val="1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PY" sz="1600" dirty="0">
                <a:solidFill>
                  <a:schemeClr val="tx1"/>
                </a:solidFill>
              </a:rPr>
              <a:t>Poster, palabra, clave, contacto</a:t>
            </a:r>
            <a:endParaRPr lang="es-PY" dirty="0">
              <a:solidFill>
                <a:schemeClr val="tx1"/>
              </a:solidFill>
            </a:endParaRPr>
          </a:p>
        </p:txBody>
      </p:sp>
      <p:sp>
        <p:nvSpPr>
          <p:cNvPr id="43" name="Rectángulo 42">
            <a:extLst>
              <a:ext uri="{FF2B5EF4-FFF2-40B4-BE49-F238E27FC236}">
                <a16:creationId xmlns:a16="http://schemas.microsoft.com/office/drawing/2014/main" id="{2E630868-5D6E-4DB2-B9C7-740B2E16F10F}"/>
              </a:ext>
            </a:extLst>
          </p:cNvPr>
          <p:cNvSpPr/>
          <p:nvPr/>
        </p:nvSpPr>
        <p:spPr>
          <a:xfrm>
            <a:off x="642287" y="15630116"/>
            <a:ext cx="3442033" cy="461665"/>
          </a:xfrm>
          <a:prstGeom prst="rect">
            <a:avLst/>
          </a:prstGeom>
          <a:solidFill>
            <a:srgbClr val="006666">
              <a:alpha val="20000"/>
            </a:srgbClr>
          </a:solidFill>
        </p:spPr>
        <p:txBody>
          <a:bodyPr wrap="square" lIns="91440" tIns="45720" rIns="91440" bIns="45720">
            <a:spAutoFit/>
          </a:bodyPr>
          <a:lstStyle/>
          <a:p>
            <a:r>
              <a:rPr lang="es-ES" sz="2400" b="1" dirty="0">
                <a:ln w="0"/>
                <a:effectLst>
                  <a:outerShdw blurRad="38100" dist="19050" dir="2700000" algn="tl" rotWithShape="0">
                    <a:schemeClr val="dk1">
                      <a:alpha val="40000"/>
                    </a:schemeClr>
                  </a:outerShdw>
                </a:effectLst>
              </a:rPr>
              <a:t>PALABRAS CLAVES</a:t>
            </a:r>
            <a:endParaRPr lang="es-ES" sz="2400" b="1" cap="none" spc="0" dirty="0">
              <a:ln w="0"/>
              <a:solidFill>
                <a:schemeClr val="tx1"/>
              </a:solidFill>
              <a:effectLst>
                <a:outerShdw blurRad="38100" dist="19050" dir="2700000" algn="tl" rotWithShape="0">
                  <a:schemeClr val="dk1">
                    <a:alpha val="40000"/>
                  </a:schemeClr>
                </a:outerShdw>
              </a:effectLst>
            </a:endParaRPr>
          </a:p>
        </p:txBody>
      </p:sp>
      <p:pic>
        <p:nvPicPr>
          <p:cNvPr id="46" name="Imagen 45">
            <a:extLst>
              <a:ext uri="{FF2B5EF4-FFF2-40B4-BE49-F238E27FC236}">
                <a16:creationId xmlns:a16="http://schemas.microsoft.com/office/drawing/2014/main" id="{ACA477D8-ABA2-4FD6-A526-B03CE1DD0330}"/>
              </a:ext>
            </a:extLst>
          </p:cNvPr>
          <p:cNvPicPr/>
          <p:nvPr/>
        </p:nvPicPr>
        <p:blipFill rotWithShape="1">
          <a:blip r:embed="rId6">
            <a:extLst>
              <a:ext uri="{28A0092B-C50C-407E-A947-70E740481C1C}">
                <a14:useLocalDpi xmlns:a14="http://schemas.microsoft.com/office/drawing/2010/main" val="0"/>
              </a:ext>
            </a:extLst>
          </a:blip>
          <a:srcRect l="6140" t="41345" r="3889" b="42204"/>
          <a:stretch/>
        </p:blipFill>
        <p:spPr bwMode="auto">
          <a:xfrm>
            <a:off x="0" y="17250192"/>
            <a:ext cx="10260013" cy="1037808"/>
          </a:xfrm>
          <a:prstGeom prst="rect">
            <a:avLst/>
          </a:prstGeom>
          <a:noFill/>
          <a:ln>
            <a:noFill/>
          </a:ln>
          <a:extLst>
            <a:ext uri="{53640926-AAD7-44D8-BBD7-CCE9431645EC}">
              <a14:shadowObscured xmlns:a14="http://schemas.microsoft.com/office/drawing/2010/main"/>
            </a:ext>
          </a:extLst>
        </p:spPr>
      </p:pic>
      <p:pic>
        <p:nvPicPr>
          <p:cNvPr id="2049" name="Gráfico 2048" descr="Correo electrónico">
            <a:extLst>
              <a:ext uri="{FF2B5EF4-FFF2-40B4-BE49-F238E27FC236}">
                <a16:creationId xmlns:a16="http://schemas.microsoft.com/office/drawing/2014/main" id="{58D90759-E3A6-4E2F-B3BD-C77BEC0B34A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577486" y="16148844"/>
            <a:ext cx="457200" cy="4572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394</Words>
  <Application>Microsoft Office PowerPoint</Application>
  <PresentationFormat>Personalizado</PresentationFormat>
  <Paragraphs>24</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Office Theme</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
  <cp:keywords/>
  <dc:description>generated using python-pptx</dc:description>
  <cp:lastModifiedBy>Daniel Vera</cp:lastModifiedBy>
  <cp:revision>14</cp:revision>
  <dcterms:created xsi:type="dcterms:W3CDTF">2013-01-27T09:14:16Z</dcterms:created>
  <dcterms:modified xsi:type="dcterms:W3CDTF">2025-07-11T15:42:06Z</dcterms:modified>
  <cp:category/>
</cp:coreProperties>
</file>